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ro-RO"/>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100" d="100"/>
          <a:sy n="100" d="100"/>
        </p:scale>
        <p:origin x="-210"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ro-RO"/>
          </a:p>
        </p:txBody>
      </p:sp>
      <p:sp>
        <p:nvSpPr>
          <p:cNvPr id="4" name="Date Placeholder 3"/>
          <p:cNvSpPr>
            <a:spLocks noGrp="1"/>
          </p:cNvSpPr>
          <p:nvPr>
            <p:ph type="dt" sz="half" idx="10"/>
          </p:nvPr>
        </p:nvSpPr>
        <p:spPr/>
        <p:txBody>
          <a:bodyPr/>
          <a:lstStyle>
            <a:lvl1pPr>
              <a:defRPr/>
            </a:lvl1pPr>
          </a:lstStyle>
          <a:p>
            <a:pPr>
              <a:defRPr/>
            </a:pPr>
            <a:fld id="{681A7728-65C3-41A7-8D89-5F307173F6CA}" type="datetimeFigureOut">
              <a:rPr lang="ro-RO"/>
              <a:pPr>
                <a:defRPr/>
              </a:pPr>
              <a:t>08.04.2010</a:t>
            </a:fld>
            <a:endParaRPr lang="ro-RO"/>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C000F53A-AF79-42D0-9D7A-5F252B2EBDC6}" type="slidenum">
              <a:rPr lang="ro-RO"/>
              <a:pPr>
                <a:defRPr/>
              </a:pPr>
              <a:t>‹#›</a:t>
            </a:fld>
            <a:endParaRPr lang="ro-RO"/>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B3E2BC5C-85A3-4609-B858-8C48F4D95086}" type="datetimeFigureOut">
              <a:rPr lang="ro-RO"/>
              <a:pPr>
                <a:defRPr/>
              </a:pPr>
              <a:t>08.04.2010</a:t>
            </a:fld>
            <a:endParaRPr lang="ro-RO"/>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EAB981C0-99E7-4649-A694-8D5753B9F1BE}" type="slidenum">
              <a:rPr lang="ro-RO"/>
              <a:pPr>
                <a:defRPr/>
              </a:pPr>
              <a:t>‹#›</a:t>
            </a:fld>
            <a:endParaRPr lang="ro-RO"/>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5AA15EAB-7824-42DC-9F20-3D4AE86C3694}" type="datetimeFigureOut">
              <a:rPr lang="ro-RO"/>
              <a:pPr>
                <a:defRPr/>
              </a:pPr>
              <a:t>08.04.2010</a:t>
            </a:fld>
            <a:endParaRPr lang="ro-RO"/>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2927413-6452-43FF-83E9-02979CB55D8C}" type="slidenum">
              <a:rPr lang="ro-RO"/>
              <a:pPr>
                <a:defRPr/>
              </a:pPr>
              <a:t>‹#›</a:t>
            </a:fld>
            <a:endParaRPr lang="ro-RO"/>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722C4105-08B5-4FB9-B6CC-A85AEF9D11D9}" type="datetimeFigureOut">
              <a:rPr lang="ro-RO"/>
              <a:pPr>
                <a:defRPr/>
              </a:pPr>
              <a:t>08.04.2010</a:t>
            </a:fld>
            <a:endParaRPr lang="ro-RO"/>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85E7A7FB-5D43-4E00-B204-1471E6F4678A}" type="slidenum">
              <a:rPr lang="ro-RO"/>
              <a:pPr>
                <a:defRPr/>
              </a:pPr>
              <a:t>‹#›</a:t>
            </a:fld>
            <a:endParaRPr lang="ro-RO"/>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6B75263D-B9D1-4EF2-B364-535017D2B4F8}" type="datetimeFigureOut">
              <a:rPr lang="ro-RO"/>
              <a:pPr>
                <a:defRPr/>
              </a:pPr>
              <a:t>08.04.2010</a:t>
            </a:fld>
            <a:endParaRPr lang="ro-RO"/>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C6D49AB2-55D5-4010-8A38-62EA49D8DD7B}" type="slidenum">
              <a:rPr lang="ro-RO"/>
              <a:pPr>
                <a:defRPr/>
              </a:pPr>
              <a:t>‹#›</a:t>
            </a:fld>
            <a:endParaRPr lang="ro-RO"/>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Date Placeholder 3"/>
          <p:cNvSpPr>
            <a:spLocks noGrp="1"/>
          </p:cNvSpPr>
          <p:nvPr>
            <p:ph type="dt" sz="half" idx="10"/>
          </p:nvPr>
        </p:nvSpPr>
        <p:spPr/>
        <p:txBody>
          <a:bodyPr/>
          <a:lstStyle>
            <a:lvl1pPr>
              <a:defRPr/>
            </a:lvl1pPr>
          </a:lstStyle>
          <a:p>
            <a:pPr>
              <a:defRPr/>
            </a:pPr>
            <a:fld id="{F7B53B94-1A43-473B-8695-9662CE7EE1A1}" type="datetimeFigureOut">
              <a:rPr lang="ro-RO"/>
              <a:pPr>
                <a:defRPr/>
              </a:pPr>
              <a:t>08.04.2010</a:t>
            </a:fld>
            <a:endParaRPr lang="ro-RO"/>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2D39B175-89E4-4870-86B9-B041C760C144}" type="slidenum">
              <a:rPr lang="ro-RO"/>
              <a:pPr>
                <a:defRPr/>
              </a:pPr>
              <a:t>‹#›</a:t>
            </a:fld>
            <a:endParaRPr lang="ro-RO"/>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7" name="Date Placeholder 3"/>
          <p:cNvSpPr>
            <a:spLocks noGrp="1"/>
          </p:cNvSpPr>
          <p:nvPr>
            <p:ph type="dt" sz="half" idx="10"/>
          </p:nvPr>
        </p:nvSpPr>
        <p:spPr/>
        <p:txBody>
          <a:bodyPr/>
          <a:lstStyle>
            <a:lvl1pPr>
              <a:defRPr/>
            </a:lvl1pPr>
          </a:lstStyle>
          <a:p>
            <a:pPr>
              <a:defRPr/>
            </a:pPr>
            <a:fld id="{D2160489-EC12-4AD7-A9F7-87DBA8DCC511}" type="datetimeFigureOut">
              <a:rPr lang="ro-RO"/>
              <a:pPr>
                <a:defRPr/>
              </a:pPr>
              <a:t>08.04.2010</a:t>
            </a:fld>
            <a:endParaRPr lang="ro-RO"/>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697BA7C8-1BBE-4C63-A765-8DBE6332149B}" type="slidenum">
              <a:rPr lang="ro-RO"/>
              <a:pPr>
                <a:defRPr/>
              </a:pPr>
              <a:t>‹#›</a:t>
            </a:fld>
            <a:endParaRPr lang="ro-RO"/>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Date Placeholder 3"/>
          <p:cNvSpPr>
            <a:spLocks noGrp="1"/>
          </p:cNvSpPr>
          <p:nvPr>
            <p:ph type="dt" sz="half" idx="10"/>
          </p:nvPr>
        </p:nvSpPr>
        <p:spPr/>
        <p:txBody>
          <a:bodyPr/>
          <a:lstStyle>
            <a:lvl1pPr>
              <a:defRPr/>
            </a:lvl1pPr>
          </a:lstStyle>
          <a:p>
            <a:pPr>
              <a:defRPr/>
            </a:pPr>
            <a:fld id="{DF1056DC-8FC0-42E5-904B-ED9D819C153E}" type="datetimeFigureOut">
              <a:rPr lang="ro-RO"/>
              <a:pPr>
                <a:defRPr/>
              </a:pPr>
              <a:t>08.04.2010</a:t>
            </a:fld>
            <a:endParaRPr lang="ro-RO"/>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F510078A-B647-4663-BAB4-43BFB65B1912}" type="slidenum">
              <a:rPr lang="ro-RO"/>
              <a:pPr>
                <a:defRPr/>
              </a:pPr>
              <a:t>‹#›</a:t>
            </a:fld>
            <a:endParaRPr lang="ro-RO"/>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23D4C295-50B2-4C44-866F-2DA329795743}" type="datetimeFigureOut">
              <a:rPr lang="ro-RO"/>
              <a:pPr>
                <a:defRPr/>
              </a:pPr>
              <a:t>08.04.2010</a:t>
            </a:fld>
            <a:endParaRPr lang="ro-RO"/>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BB705A34-3160-4AB7-9162-1437AD5A784D}" type="slidenum">
              <a:rPr lang="ro-RO"/>
              <a:pPr>
                <a:defRPr/>
              </a:pPr>
              <a:t>‹#›</a:t>
            </a:fld>
            <a:endParaRPr lang="ro-RO"/>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3BED58F0-117B-4413-B30C-62F3E9794A3D}" type="datetimeFigureOut">
              <a:rPr lang="ro-RO"/>
              <a:pPr>
                <a:defRPr/>
              </a:pPr>
              <a:t>08.04.2010</a:t>
            </a:fld>
            <a:endParaRPr lang="ro-RO"/>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507C129D-1F78-4CA0-9E63-3460A01D370E}" type="slidenum">
              <a:rPr lang="ro-RO"/>
              <a:pPr>
                <a:defRPr/>
              </a:pPr>
              <a:t>‹#›</a:t>
            </a:fld>
            <a:endParaRPr lang="ro-RO"/>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3B0CA0AE-E58B-443A-8381-55305A722E09}" type="datetimeFigureOut">
              <a:rPr lang="ro-RO"/>
              <a:pPr>
                <a:defRPr/>
              </a:pPr>
              <a:t>08.04.2010</a:t>
            </a:fld>
            <a:endParaRPr lang="ro-RO"/>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20064214-00C9-4C1F-B4AB-55B62B65DB7C}" type="slidenum">
              <a:rPr lang="ro-RO"/>
              <a:pPr>
                <a:defRPr/>
              </a:pPr>
              <a:t>‹#›</a:t>
            </a:fld>
            <a:endParaRPr lang="ro-RO"/>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ro-RO" smtClean="0"/>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smtClean="0"/>
          </a:p>
        </p:txBody>
      </p:sp>
      <p:sp>
        <p:nvSpPr>
          <p:cNvPr id="4" name="Date Placeholder 3"/>
          <p:cNvSpPr>
            <a:spLocks noGrp="1"/>
          </p:cNvSpPr>
          <p:nvPr>
            <p:ph type="dt" sz="half" idx="2"/>
          </p:nvPr>
        </p:nvSpPr>
        <p:spPr>
          <a:xfrm>
            <a:off x="457200" y="6356350"/>
            <a:ext cx="2133600" cy="365125"/>
          </a:xfrm>
          <a:prstGeom prst="rect">
            <a:avLst/>
          </a:prstGeom>
        </p:spPr>
        <p:txBody>
          <a:bodyPr vert="horz" wrap="square" lIns="91440" tIns="45720" rIns="91440" bIns="45720" numCol="1" anchor="ctr" anchorCtr="0" compatLnSpc="1">
            <a:prstTxWarp prst="textNoShape">
              <a:avLst/>
            </a:prstTxWarp>
          </a:bodyPr>
          <a:lstStyle>
            <a:lvl1pPr>
              <a:defRPr sz="1200" smtClean="0">
                <a:solidFill>
                  <a:srgbClr val="898989"/>
                </a:solidFill>
                <a:latin typeface="Calibri" pitchFamily="34" charset="0"/>
              </a:defRPr>
            </a:lvl1pPr>
          </a:lstStyle>
          <a:p>
            <a:pPr>
              <a:defRPr/>
            </a:pPr>
            <a:fld id="{2BC44D7F-82D0-4940-A25E-3086EBB7FB2A}" type="datetimeFigureOut">
              <a:rPr lang="ro-RO"/>
              <a:pPr>
                <a:defRPr/>
              </a:pPr>
              <a:t>08.04.2010</a:t>
            </a:fld>
            <a:endParaRPr lang="ro-RO"/>
          </a:p>
        </p:txBody>
      </p:sp>
      <p:sp>
        <p:nvSpPr>
          <p:cNvPr id="5" name="Footer Placeholder 4"/>
          <p:cNvSpPr>
            <a:spLocks noGrp="1"/>
          </p:cNvSpPr>
          <p:nvPr>
            <p:ph type="ftr" sz="quarter" idx="3"/>
          </p:nvPr>
        </p:nvSpPr>
        <p:spPr>
          <a:xfrm>
            <a:off x="3124200" y="6356350"/>
            <a:ext cx="2895600" cy="365125"/>
          </a:xfrm>
          <a:prstGeom prst="rect">
            <a:avLst/>
          </a:prstGeom>
        </p:spPr>
        <p:txBody>
          <a:bodyPr vert="horz" wrap="square" lIns="91440" tIns="45720" rIns="91440" bIns="45720" numCol="1" anchor="ctr" anchorCtr="0" compatLnSpc="1">
            <a:prstTxWarp prst="textNoShape">
              <a:avLst/>
            </a:prstTxWarp>
          </a:bodyPr>
          <a:lstStyle>
            <a:lvl1pPr algn="ctr">
              <a:defRPr sz="1200" smtClean="0">
                <a:solidFill>
                  <a:srgbClr val="898989"/>
                </a:solidFill>
                <a:latin typeface="Calibri" pitchFamily="34" charset="0"/>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prstTxWarp prst="textNoShape">
              <a:avLst/>
            </a:prstTxWarp>
          </a:bodyPr>
          <a:lstStyle>
            <a:lvl1pPr algn="r">
              <a:defRPr sz="1200" smtClean="0">
                <a:solidFill>
                  <a:srgbClr val="898989"/>
                </a:solidFill>
                <a:latin typeface="Calibri" pitchFamily="34" charset="0"/>
              </a:defRPr>
            </a:lvl1pPr>
          </a:lstStyle>
          <a:p>
            <a:pPr>
              <a:defRPr/>
            </a:pPr>
            <a:fld id="{591CFE39-7C2D-4626-A2DD-6B96322251D9}" type="slidenum">
              <a:rPr lang="ro-RO"/>
              <a:pPr>
                <a:defRPr/>
              </a:pPr>
              <a:t>‹#›</a:t>
            </a:fld>
            <a:endParaRPr lang="ro-RO"/>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lstStyle/>
          <a:p>
            <a:pPr eaLnBrk="1" hangingPunct="1"/>
            <a:r>
              <a:rPr lang="ro-RO" sz="1400" b="1" smtClean="0">
                <a:latin typeface="Arial" charset="0"/>
              </a:rPr>
              <a:t>ASAMBLAREA NITUITĂ</a:t>
            </a:r>
          </a:p>
        </p:txBody>
      </p:sp>
      <p:sp>
        <p:nvSpPr>
          <p:cNvPr id="2051" name="Subtitle 2"/>
          <p:cNvSpPr>
            <a:spLocks noGrp="1"/>
          </p:cNvSpPr>
          <p:nvPr>
            <p:ph type="subTitle" idx="1"/>
          </p:nvPr>
        </p:nvSpPr>
        <p:spPr>
          <a:xfrm>
            <a:off x="1371600" y="3886200"/>
            <a:ext cx="6400800" cy="685800"/>
          </a:xfrm>
        </p:spPr>
        <p:txBody>
          <a:bodyPr/>
          <a:lstStyle/>
          <a:p>
            <a:pPr eaLnBrk="1" hangingPunct="1"/>
            <a:r>
              <a:rPr lang="it-IT" sz="1000" smtClean="0">
                <a:solidFill>
                  <a:schemeClr val="tx1"/>
                </a:solidFill>
                <a:latin typeface="Arial" charset="0"/>
              </a:rPr>
              <a:t>(Adaptat după </a:t>
            </a:r>
            <a:r>
              <a:rPr lang="it-IT" sz="1000" i="1" smtClean="0">
                <a:solidFill>
                  <a:schemeClr val="tx1"/>
                </a:solidFill>
                <a:latin typeface="Arial" charset="0"/>
              </a:rPr>
              <a:t>Manualul de Meca</a:t>
            </a:r>
            <a:r>
              <a:rPr lang="ro-RO" sz="1000" i="1" smtClean="0">
                <a:solidFill>
                  <a:schemeClr val="tx1"/>
                </a:solidFill>
                <a:latin typeface="Arial" charset="0"/>
              </a:rPr>
              <a:t>nică aplicată</a:t>
            </a:r>
            <a:r>
              <a:rPr lang="it-IT" sz="1000" i="1" smtClean="0">
                <a:solidFill>
                  <a:schemeClr val="tx1"/>
                </a:solidFill>
                <a:latin typeface="Arial" charset="0"/>
              </a:rPr>
              <a:t>, clasa a X-a</a:t>
            </a:r>
            <a:r>
              <a:rPr lang="it-IT" sz="1000" smtClean="0">
                <a:solidFill>
                  <a:schemeClr val="tx1"/>
                </a:solidFill>
                <a:latin typeface="Arial" charset="0"/>
              </a:rPr>
              <a:t>, Gabriela Lichiardopol, Iuliana Mustaţă, Florina Daniela Pişleagă)</a:t>
            </a:r>
            <a:r>
              <a:rPr lang="en-US" sz="1000" smtClean="0">
                <a:solidFill>
                  <a:schemeClr val="tx1"/>
                </a:solidFill>
                <a:latin typeface="Arial" charset="0"/>
              </a:rPr>
              <a:t> </a:t>
            </a:r>
            <a:endParaRPr lang="ro-RO" sz="1000" smtClean="0">
              <a:solidFill>
                <a:schemeClr val="tx1"/>
              </a:solidFill>
              <a:latin typeface="Arial" charset="0"/>
            </a:endParaRPr>
          </a:p>
        </p:txBody>
      </p:sp>
      <p:sp>
        <p:nvSpPr>
          <p:cNvPr id="2052" name="Rectangle 1"/>
          <p:cNvSpPr>
            <a:spLocks noChangeArrowheads="1"/>
          </p:cNvSpPr>
          <p:nvPr/>
        </p:nvSpPr>
        <p:spPr bwMode="auto">
          <a:xfrm>
            <a:off x="214313" y="571500"/>
            <a:ext cx="8605837" cy="400050"/>
          </a:xfrm>
          <a:prstGeom prst="rect">
            <a:avLst/>
          </a:prstGeom>
          <a:noFill/>
          <a:ln w="9525">
            <a:noFill/>
            <a:miter lim="800000"/>
            <a:headEnd/>
            <a:tailEnd/>
          </a:ln>
        </p:spPr>
        <p:txBody>
          <a:bodyPr anchor="ctr">
            <a:spAutoFit/>
          </a:bodyPr>
          <a:lstStyle/>
          <a:p>
            <a:r>
              <a:rPr lang="ro-RO" sz="1000"/>
              <a:t>Examenul de bacalaureat 2010 </a:t>
            </a:r>
          </a:p>
          <a:p>
            <a:pPr eaLnBrk="0" hangingPunct="0"/>
            <a:r>
              <a:rPr lang="ro-RO" sz="1000"/>
              <a:t>Proba de evaluare a competenţelor digitale  - document de lucru</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Content Placeholder 4"/>
          <p:cNvSpPr>
            <a:spLocks noGrp="1"/>
          </p:cNvSpPr>
          <p:nvPr>
            <p:ph sz="half" idx="1"/>
          </p:nvPr>
        </p:nvSpPr>
        <p:spPr>
          <a:xfrm>
            <a:off x="468313" y="1484313"/>
            <a:ext cx="4032250" cy="4608512"/>
          </a:xfrm>
        </p:spPr>
        <p:txBody>
          <a:bodyPr/>
          <a:lstStyle/>
          <a:p>
            <a:pPr marL="0" indent="542925" algn="just" eaLnBrk="1" hangingPunct="1">
              <a:buFont typeface="Arial" charset="0"/>
              <a:buNone/>
            </a:pPr>
            <a:r>
              <a:rPr lang="ro-RO" sz="1200" smtClean="0">
                <a:latin typeface="Arial" charset="0"/>
              </a:rPr>
              <a:t>Asamblarea nituită se foloseşte când asamblarea prin alte metode este greoaie. De exemplu, atunci când avem materiale greu fuzibile sau nesudabile, nituirea este metoda cea mai bună de asamblare atât din punct de vedere calitativ cât şi economic.</a:t>
            </a:r>
          </a:p>
          <a:p>
            <a:pPr marL="0" indent="542925" algn="just" eaLnBrk="1" hangingPunct="1">
              <a:buFont typeface="Arial" charset="0"/>
              <a:buNone/>
            </a:pPr>
            <a:r>
              <a:rPr lang="ro-RO" sz="1200" smtClean="0">
                <a:latin typeface="Arial" charset="0"/>
              </a:rPr>
              <a:t>Îmbinările nituite pot fi: îmbinări de rezistenţă, întâlnite la construcţiile metalice (poduri), îmbinări de etanşare (recipiente de depozitare) sau îmbinări de etanşare-rezistenţă (construcţia n</a:t>
            </a:r>
            <a:r>
              <a:rPr lang="en-GB" sz="1200" smtClean="0">
                <a:latin typeface="Arial" charset="0"/>
              </a:rPr>
              <a:t>a</a:t>
            </a:r>
            <a:r>
              <a:rPr lang="ro-RO" sz="1200" smtClean="0">
                <a:latin typeface="Arial" charset="0"/>
              </a:rPr>
              <a:t>velor fluviale, maritime, recipiente de presiune etc.).</a:t>
            </a:r>
          </a:p>
          <a:p>
            <a:pPr marL="0" indent="542925" algn="just" eaLnBrk="1" hangingPunct="1">
              <a:buFont typeface="Arial" charset="0"/>
              <a:buNone/>
            </a:pPr>
            <a:r>
              <a:rPr lang="ro-RO" sz="1200" smtClean="0">
                <a:latin typeface="Arial" charset="0"/>
              </a:rPr>
              <a:t>Nitul este elementul de asamblare care diferă după forma capului şi poate fi: cu cap semirotund, cu cap înecat, cu cap semiînecat, cu cap bombat etc.  Tija nitului este de secţiune circulară şi poate fi tijă plină, tubulară sau semitubulară (figura 4.6).</a:t>
            </a:r>
          </a:p>
          <a:p>
            <a:pPr marL="0" indent="542925" algn="just" eaLnBrk="1" hangingPunct="1">
              <a:buFont typeface="Arial" charset="0"/>
              <a:buNone/>
            </a:pPr>
            <a:r>
              <a:rPr lang="ro-RO" sz="1200" smtClean="0">
                <a:latin typeface="Arial" charset="0"/>
              </a:rPr>
              <a:t>Forma nitului utilizat</a:t>
            </a:r>
            <a:r>
              <a:rPr lang="en-GB" sz="1200" smtClean="0">
                <a:latin typeface="Arial" charset="0"/>
              </a:rPr>
              <a:t>,</a:t>
            </a:r>
            <a:r>
              <a:rPr lang="ro-RO" sz="1200" smtClean="0">
                <a:latin typeface="Arial" charset="0"/>
              </a:rPr>
              <a:t> depinde de forţele care acţionează şi de forma suprafeţelor exterioare.</a:t>
            </a:r>
          </a:p>
          <a:p>
            <a:pPr marL="0" indent="542925" algn="just" eaLnBrk="1" hangingPunct="1">
              <a:buFont typeface="Arial" charset="0"/>
              <a:buNone/>
            </a:pPr>
            <a:r>
              <a:rPr lang="ro-RO" sz="1200" smtClean="0">
                <a:latin typeface="Arial" charset="0"/>
              </a:rPr>
              <a:t>După felul aşezării relative a tablelor, nituirea poate fi: prin suprapunere (figura 4.7) sau cu eclise (figura 4.8); nituirea cu eclise poate fi cu o eclisă sau cu două eclise.</a:t>
            </a:r>
          </a:p>
        </p:txBody>
      </p:sp>
      <p:sp>
        <p:nvSpPr>
          <p:cNvPr id="3075" name="Rectangle 1"/>
          <p:cNvSpPr>
            <a:spLocks noChangeArrowheads="1"/>
          </p:cNvSpPr>
          <p:nvPr/>
        </p:nvSpPr>
        <p:spPr bwMode="auto">
          <a:xfrm>
            <a:off x="214313" y="571500"/>
            <a:ext cx="8605837" cy="400050"/>
          </a:xfrm>
          <a:prstGeom prst="rect">
            <a:avLst/>
          </a:prstGeom>
          <a:noFill/>
          <a:ln w="9525">
            <a:noFill/>
            <a:miter lim="800000"/>
            <a:headEnd/>
            <a:tailEnd/>
          </a:ln>
        </p:spPr>
        <p:txBody>
          <a:bodyPr anchor="ctr">
            <a:spAutoFit/>
          </a:bodyPr>
          <a:lstStyle/>
          <a:p>
            <a:r>
              <a:rPr lang="ro-RO" sz="1000"/>
              <a:t>Examenul de bacalaureat 2010 </a:t>
            </a:r>
          </a:p>
          <a:p>
            <a:pPr eaLnBrk="0" hangingPunct="0"/>
            <a:r>
              <a:rPr lang="ro-RO" sz="1000"/>
              <a:t>Proba de evaluare a competenţelor digitale  - document de lucru</a:t>
            </a:r>
          </a:p>
        </p:txBody>
      </p:sp>
      <p:pic>
        <p:nvPicPr>
          <p:cNvPr id="3076" name="Picture 10" descr="comp_i"/>
          <p:cNvPicPr>
            <a:picLocks noChangeAspect="1" noChangeArrowheads="1"/>
          </p:cNvPicPr>
          <p:nvPr/>
        </p:nvPicPr>
        <p:blipFill>
          <a:blip r:embed="rId2"/>
          <a:srcRect/>
          <a:stretch>
            <a:fillRect/>
          </a:stretch>
        </p:blipFill>
        <p:spPr bwMode="auto">
          <a:xfrm>
            <a:off x="5072063" y="1857375"/>
            <a:ext cx="3438525" cy="3438525"/>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Content Placeholder 2"/>
          <p:cNvSpPr>
            <a:spLocks noGrp="1"/>
          </p:cNvSpPr>
          <p:nvPr>
            <p:ph idx="1"/>
          </p:nvPr>
        </p:nvSpPr>
        <p:spPr>
          <a:xfrm>
            <a:off x="457200" y="1341438"/>
            <a:ext cx="8229600" cy="4784725"/>
          </a:xfrm>
        </p:spPr>
        <p:txBody>
          <a:bodyPr/>
          <a:lstStyle/>
          <a:p>
            <a:pPr marL="609600" indent="-609600" eaLnBrk="1" hangingPunct="1">
              <a:buFont typeface="Arial" charset="0"/>
              <a:buAutoNum type="arabicPeriod"/>
            </a:pPr>
            <a:r>
              <a:rPr lang="ro-RO" sz="1200" smtClean="0">
                <a:latin typeface="Arial" charset="0"/>
              </a:rPr>
              <a:t>Într-o asamblare, nitul este supus solicitărilor de</a:t>
            </a:r>
            <a:r>
              <a:rPr lang="en-GB" sz="1200" smtClean="0">
                <a:latin typeface="Arial" charset="0"/>
              </a:rPr>
              <a:t>:</a:t>
            </a:r>
            <a:endParaRPr lang="ro-RO" sz="1200" b="1" smtClean="0">
              <a:latin typeface="Arial" charset="0"/>
            </a:endParaRPr>
          </a:p>
          <a:p>
            <a:pPr marL="1371600" lvl="2" indent="-514350" eaLnBrk="1" hangingPunct="1">
              <a:buFont typeface="Arial" charset="0"/>
              <a:buAutoNum type="alphaLcParenR"/>
            </a:pPr>
            <a:r>
              <a:rPr lang="ro-RO" sz="1200" smtClean="0">
                <a:latin typeface="Arial" charset="0"/>
              </a:rPr>
              <a:t>întindere;</a:t>
            </a:r>
          </a:p>
          <a:p>
            <a:pPr marL="1371600" lvl="2" indent="-514350" eaLnBrk="1" hangingPunct="1">
              <a:buFont typeface="Arial" charset="0"/>
              <a:buAutoNum type="alphaLcParenR"/>
            </a:pPr>
            <a:r>
              <a:rPr lang="ro-RO" sz="1200" smtClean="0">
                <a:latin typeface="Arial" charset="0"/>
              </a:rPr>
              <a:t>forfecare;</a:t>
            </a:r>
          </a:p>
          <a:p>
            <a:pPr marL="1371600" lvl="2" indent="-514350" eaLnBrk="1" hangingPunct="1">
              <a:buFont typeface="Arial" charset="0"/>
              <a:buAutoNum type="alphaLcParenR"/>
            </a:pPr>
            <a:r>
              <a:rPr lang="ro-RO" sz="1200" smtClean="0">
                <a:latin typeface="Arial" charset="0"/>
              </a:rPr>
              <a:t>presiune de contact sau strivire (turtire). </a:t>
            </a:r>
            <a:r>
              <a:rPr lang="fr-FR" sz="1200" smtClean="0">
                <a:latin typeface="Arial" charset="0"/>
              </a:rPr>
              <a:t>[…]</a:t>
            </a:r>
            <a:endParaRPr lang="ro-RO" sz="1200" smtClean="0">
              <a:latin typeface="Arial" charset="0"/>
            </a:endParaRPr>
          </a:p>
          <a:p>
            <a:pPr marL="609600" indent="-609600" eaLnBrk="1" hangingPunct="1">
              <a:buFont typeface="Arial" charset="0"/>
              <a:buAutoNum type="arabicPeriod"/>
            </a:pPr>
            <a:r>
              <a:rPr lang="ro-RO" sz="1200" smtClean="0">
                <a:latin typeface="Arial" charset="0"/>
              </a:rPr>
              <a:t>Asamblarea nituită este o asamblare</a:t>
            </a:r>
            <a:r>
              <a:rPr lang="en-GB" sz="1200" smtClean="0">
                <a:latin typeface="Arial" charset="0"/>
              </a:rPr>
              <a:t>:</a:t>
            </a:r>
            <a:endParaRPr lang="ro-RO" sz="1200" smtClean="0">
              <a:latin typeface="Arial" charset="0"/>
            </a:endParaRPr>
          </a:p>
          <a:p>
            <a:pPr marL="1371600" lvl="2" indent="-514350" eaLnBrk="1" hangingPunct="1">
              <a:buFont typeface="Arial" charset="0"/>
              <a:buAutoNum type="alphaLcParenR"/>
            </a:pPr>
            <a:r>
              <a:rPr lang="ro-RO" sz="1200" smtClean="0">
                <a:latin typeface="Arial" charset="0"/>
              </a:rPr>
              <a:t>nedemontabilă;</a:t>
            </a:r>
          </a:p>
          <a:p>
            <a:pPr marL="1371600" lvl="2" indent="-514350" eaLnBrk="1" hangingPunct="1">
              <a:buFont typeface="Arial" charset="0"/>
              <a:buAutoNum type="alphaLcParenR"/>
            </a:pPr>
            <a:r>
              <a:rPr lang="ro-RO" sz="1200" smtClean="0">
                <a:latin typeface="Arial" charset="0"/>
              </a:rPr>
              <a:t>rigidă;</a:t>
            </a:r>
          </a:p>
          <a:p>
            <a:pPr marL="1371600" lvl="2" indent="-514350" eaLnBrk="1" hangingPunct="1">
              <a:buFont typeface="Arial" charset="0"/>
              <a:buAutoNum type="alphaLcParenR"/>
            </a:pPr>
            <a:r>
              <a:rPr lang="ro-RO" sz="1200" smtClean="0">
                <a:latin typeface="Arial" charset="0"/>
              </a:rPr>
              <a:t>ce se realizează cu ajutorul unui organ de asamblare numit nit.</a:t>
            </a:r>
          </a:p>
          <a:p>
            <a:pPr marL="609600" indent="-609600" eaLnBrk="1" hangingPunct="1">
              <a:buFont typeface="Arial" charset="0"/>
              <a:buAutoNum type="arabicPeriod"/>
            </a:pPr>
            <a:r>
              <a:rPr lang="ro-RO" sz="1200" smtClean="0">
                <a:latin typeface="Arial" charset="0"/>
              </a:rPr>
              <a:t>Rolul asamblărilor nituite este de a asigura</a:t>
            </a:r>
            <a:r>
              <a:rPr lang="en-GB" sz="1200" smtClean="0">
                <a:latin typeface="Arial" charset="0"/>
              </a:rPr>
              <a:t>:</a:t>
            </a:r>
            <a:endParaRPr lang="ro-RO" sz="1200" smtClean="0">
              <a:latin typeface="Arial" charset="0"/>
            </a:endParaRPr>
          </a:p>
          <a:p>
            <a:pPr marL="1371600" lvl="2" indent="-514350" eaLnBrk="1" hangingPunct="1">
              <a:buFont typeface="Arial" charset="0"/>
              <a:buAutoNum type="alphaLcParenR"/>
            </a:pPr>
            <a:r>
              <a:rPr lang="ro-RO" sz="1200" smtClean="0">
                <a:latin typeface="Arial" charset="0"/>
              </a:rPr>
              <a:t>rezistenţa (în cazul construcţiilor metalice);</a:t>
            </a:r>
          </a:p>
          <a:p>
            <a:pPr marL="1371600" lvl="2" indent="-514350" eaLnBrk="1" hangingPunct="1">
              <a:buFont typeface="Arial" charset="0"/>
              <a:buAutoNum type="alphaLcParenR"/>
            </a:pPr>
            <a:r>
              <a:rPr lang="ro-RO" sz="1200" smtClean="0">
                <a:latin typeface="Arial" charset="0"/>
              </a:rPr>
              <a:t>etanşeitatea (în cazul bazinelor, recipienţilor pentru depozitare)</a:t>
            </a:r>
            <a:r>
              <a:rPr lang="en-GB" sz="1200" smtClean="0">
                <a:latin typeface="Arial" charset="0"/>
              </a:rPr>
              <a:t> […]</a:t>
            </a:r>
            <a:r>
              <a:rPr lang="ro-RO" sz="1200" smtClean="0">
                <a:latin typeface="Arial" charset="0"/>
              </a:rPr>
              <a:t>;</a:t>
            </a:r>
          </a:p>
          <a:p>
            <a:pPr marL="1371600" lvl="2" indent="-514350" eaLnBrk="1" hangingPunct="1">
              <a:buFont typeface="Arial" charset="0"/>
              <a:buAutoNum type="alphaLcParenR"/>
            </a:pPr>
            <a:r>
              <a:rPr lang="ro-RO" sz="1200" smtClean="0">
                <a:latin typeface="Arial" charset="0"/>
              </a:rPr>
              <a:t>etanşare şi rezistenţă (în cazul construcţiei navelor fluviale, aeriene, recipienţilor de presiune).</a:t>
            </a:r>
          </a:p>
        </p:txBody>
      </p:sp>
      <p:sp>
        <p:nvSpPr>
          <p:cNvPr id="4099" name="Rectangle 1"/>
          <p:cNvSpPr>
            <a:spLocks noChangeArrowheads="1"/>
          </p:cNvSpPr>
          <p:nvPr/>
        </p:nvSpPr>
        <p:spPr bwMode="auto">
          <a:xfrm>
            <a:off x="214313" y="571500"/>
            <a:ext cx="8605837" cy="400050"/>
          </a:xfrm>
          <a:prstGeom prst="rect">
            <a:avLst/>
          </a:prstGeom>
          <a:noFill/>
          <a:ln w="9525">
            <a:noFill/>
            <a:miter lim="800000"/>
            <a:headEnd/>
            <a:tailEnd/>
          </a:ln>
        </p:spPr>
        <p:txBody>
          <a:bodyPr anchor="ctr">
            <a:spAutoFit/>
          </a:bodyPr>
          <a:lstStyle/>
          <a:p>
            <a:r>
              <a:rPr lang="ro-RO" sz="1000"/>
              <a:t>Examenul de bacalaureat 2010 </a:t>
            </a:r>
          </a:p>
          <a:p>
            <a:pPr eaLnBrk="0" hangingPunct="0"/>
            <a:r>
              <a:rPr lang="ro-RO" sz="1000"/>
              <a:t>Proba de evaluare a competenţelor digitale  - document de lucru</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52</TotalTime>
  <Words>340</Words>
  <Application>Microsoft Office PowerPoint</Application>
  <PresentationFormat>On-screen Show (4:3)</PresentationFormat>
  <Paragraphs>25</Paragraphs>
  <Slides>3</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3</vt:i4>
      </vt:variant>
    </vt:vector>
  </HeadingPairs>
  <TitlesOfParts>
    <vt:vector size="6" baseType="lpstr">
      <vt:lpstr>Arial</vt:lpstr>
      <vt:lpstr>Calibri</vt:lpstr>
      <vt:lpstr>Office Theme</vt:lpstr>
      <vt:lpstr>ASAMBLAREA NITUITĂ</vt:lpstr>
      <vt:lpstr>Slide 2</vt:lpstr>
      <vt:lpstr>Slide 3</vt:lpstr>
    </vt:vector>
  </TitlesOfParts>
  <Company>Hewlett-Packard Company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SALARIUL</dc:title>
  <dc:creator>BAC09_s1_010609</dc:creator>
  <cp:lastModifiedBy>Digitale</cp:lastModifiedBy>
  <cp:revision>19</cp:revision>
  <dcterms:created xsi:type="dcterms:W3CDTF">2010-01-11T15:51:42Z</dcterms:created>
  <dcterms:modified xsi:type="dcterms:W3CDTF">2010-04-08T09:10:51Z</dcterms:modified>
</cp:coreProperties>
</file>

<file path=docProps/thumbnail.jpeg>
</file>